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/>
  <p:notesSz cx="9144000" cy="5143500"/>
  <p:embeddedFontLst>
    <p:embeddedFont>
      <p:font typeface="Calibri" panose="020F0502020204030204"/>
      <p:regular r:id="rId36"/>
      <p:bold r:id="rId37"/>
      <p:italic r:id="rId38"/>
      <p:boldItalic r:id="rId39"/>
    </p:embeddedFont>
    <p:embeddedFont>
      <p:font typeface="Berlin Sans FB" panose="020E0602020502020306"/>
      <p:regular r:id="rId40"/>
      <p:bold r:id="rId41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10" y="-102"/>
      </p:cViewPr>
      <p:guideLst>
        <p:guide orient="horz" pos="216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AAF17-5000-4B52-B7A3-891E677E06E1}" type="datetime1">
              <a:rPr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C68FA11C-D68D-4505-87A4-E99FD6178058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/>
          </a:lstStyle>
          <a:p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/>
          </a:lstStyle>
          <a:p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3957E-EC29-4432-A559-B219E10B68DA}" type="datetime1">
              <a:rPr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3E8ED5A-0562-47CF-A2DE-F4F40F5C734C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/>
          </a:lstStyle>
          <a:p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idx="1"/>
          </p:nvPr>
        </p:nvSpPr>
        <p:spPr>
          <a:xfrm>
            <a:off x="457200" y="1183005"/>
            <a:ext cx="3977639" cy="339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idx="2"/>
          </p:nvPr>
        </p:nvSpPr>
        <p:spPr>
          <a:xfrm>
            <a:off x="4709160" y="1183005"/>
            <a:ext cx="3977639" cy="339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6AF10-F41D-4018-AF73-4A43F1C6C2A3}" type="datetime1">
              <a:rPr/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735771EE-6FA9-4F01-BB34-796B448E3494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/>
          </a:lstStyle>
          <a:p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5836-7130-45FA-944E-755D8BBBB6CA}" type="datetime1">
              <a:rPr/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3A723D11-1959-4B97-8453-948CCC25320F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146A3-A60A-4065-8BC9-C0D345ADBA81}" type="datetime1">
              <a:rPr/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/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4BA746F9-7E37-457D-8797-A4055DA08774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3" name="bg object 17"/>
          <p:cNvPicPr/>
          <p:nvPr/>
        </p:nvPicPr>
        <p:blipFill>
          <a:blip r:embed="rId7"/>
          <a:stretch>
            <a:fillRect/>
          </a:stretch>
        </p:blipFill>
        <p:spPr>
          <a:xfrm>
            <a:off x="669036" y="661416"/>
            <a:ext cx="7952994" cy="3911346"/>
          </a:xfrm>
          <a:prstGeom prst="rect">
            <a:avLst/>
          </a:prstGeom>
          <a:noFill/>
        </p:spPr>
      </p:pic>
      <p:sp>
        <p:nvSpPr>
          <p:cNvPr id="4" name="bg object 18"/>
          <p:cNvSpPr/>
          <p:nvPr/>
        </p:nvSpPr>
        <p:spPr>
          <a:xfrm>
            <a:off x="595883" y="588263"/>
            <a:ext cx="7952739" cy="3910965"/>
          </a:xfrm>
          <a:custGeom>
            <a:avLst/>
            <a:gdLst/>
            <a:ahLst/>
            <a:cxnLst/>
            <a:rect l="0" t="0" r="r" b="b"/>
            <a:pathLst>
              <a:path w="7952740" h="3910965">
                <a:moveTo>
                  <a:pt x="7952232" y="0"/>
                </a:moveTo>
                <a:lnTo>
                  <a:pt x="0" y="0"/>
                </a:lnTo>
                <a:lnTo>
                  <a:pt x="0" y="3910584"/>
                </a:lnTo>
                <a:lnTo>
                  <a:pt x="7952232" y="3910584"/>
                </a:lnTo>
                <a:lnTo>
                  <a:pt x="7952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rtlCol="0"/>
          <a:lstStyle/>
          <a:p>
            <a:endParaRPr lang="en-US" dirty="0"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>
          <a:xfrm>
            <a:off x="457200" y="205739"/>
            <a:ext cx="8229600" cy="822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6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/>
          </a:lstStyle>
          <a:p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3108960" y="4783454"/>
            <a:ext cx="2926080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algn="ctr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457200" y="4783454"/>
            <a:ext cx="2103119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algn="l">
              <a:defRPr lang="en-US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480D7-652C-4C82-BBC8-1DA78E5A29B2}" type="datetime1">
              <a:rPr/>
            </a:fld>
            <a:endParaRPr lang="en-US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8798941" y="4813416"/>
            <a:ext cx="25527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>
              <a:defRPr lang="en-US" sz="1300" b="0" i="0" dirty="0">
                <a:solidFill>
                  <a:srgbClr val="EBC1C7"/>
                </a:solidFill>
                <a:latin typeface="Calibri" panose="020F050202020403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7AB9AC55-6606-4EF8-9F5A-49237B5D3C7C}" type="slidenum">
              <a:rPr/>
            </a:fld>
            <a:endParaRPr lang="en-US"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lvl="0">
        <a:defRPr lang="en-US" dirty="0">
          <a:latin typeface="+mj-lt"/>
        </a:defRPr>
      </a:lvl1pPr>
    </p:titleStyle>
    <p:bodyStyle>
      <a:lvl1pPr marL="0" lvl="0">
        <a:defRPr lang="en-US" dirty="0">
          <a:latin typeface="+mn-lt"/>
        </a:defRPr>
      </a:lvl1pPr>
      <a:lvl2pPr marL="457200" lvl="1">
        <a:defRPr lang="en-US" dirty="0">
          <a:latin typeface="+mn-lt"/>
        </a:defRPr>
      </a:lvl2pPr>
      <a:lvl3pPr marL="914400" lvl="2">
        <a:defRPr lang="en-US" dirty="0">
          <a:latin typeface="+mn-lt"/>
        </a:defRPr>
      </a:lvl3pPr>
      <a:lvl4pPr marL="1371600" lvl="3">
        <a:defRPr lang="en-US" dirty="0">
          <a:latin typeface="+mn-lt"/>
        </a:defRPr>
      </a:lvl4pPr>
      <a:lvl5pPr marL="1828800" lvl="4">
        <a:defRPr lang="en-US" dirty="0">
          <a:latin typeface="+mn-lt"/>
        </a:defRPr>
      </a:lvl5pPr>
      <a:lvl6pPr marL="2286000" lvl="5">
        <a:defRPr lang="en-US" dirty="0">
          <a:latin typeface="+mn-lt"/>
        </a:defRPr>
      </a:lvl6pPr>
      <a:lvl7pPr marL="2743200" lvl="6">
        <a:defRPr lang="en-US" dirty="0">
          <a:latin typeface="+mn-lt"/>
        </a:defRPr>
      </a:lvl7pPr>
      <a:lvl8pPr marL="3200400" lvl="7">
        <a:defRPr lang="en-US" dirty="0">
          <a:latin typeface="+mn-lt"/>
        </a:defRPr>
      </a:lvl8pPr>
      <a:lvl9pPr marL="3657600" lvl="8">
        <a:defRPr lang="en-US" dirty="0">
          <a:latin typeface="+mn-lt"/>
        </a:defRPr>
      </a:lvl9pPr>
    </p:bodyStyle>
    <p:otherStyle>
      <a:lvl1pPr marL="0" lvl="0">
        <a:defRPr lang="en-US" sz="1800" dirty="0">
          <a:latin typeface="+mn-lt"/>
        </a:defRPr>
      </a:lvl1pPr>
      <a:lvl2pPr marL="457200" lvl="1">
        <a:defRPr lang="en-US" sz="1800" dirty="0">
          <a:latin typeface="+mn-lt"/>
        </a:defRPr>
      </a:lvl2pPr>
      <a:lvl3pPr marL="914400" lvl="2">
        <a:defRPr lang="en-US" sz="1800" dirty="0">
          <a:latin typeface="+mn-lt"/>
        </a:defRPr>
      </a:lvl3pPr>
      <a:lvl4pPr marL="1371600" lvl="3">
        <a:defRPr lang="en-US" sz="1800" dirty="0">
          <a:latin typeface="+mn-lt"/>
        </a:defRPr>
      </a:lvl4pPr>
      <a:lvl5pPr marL="1828800" lvl="4">
        <a:defRPr lang="en-US" sz="1800" dirty="0">
          <a:latin typeface="+mn-lt"/>
        </a:defRPr>
      </a:lvl5pPr>
      <a:lvl6pPr marL="2286000" lvl="5">
        <a:defRPr lang="en-US" sz="1800" dirty="0">
          <a:latin typeface="+mn-lt"/>
        </a:defRPr>
      </a:lvl6pPr>
      <a:lvl7pPr marL="2743200" lvl="6">
        <a:defRPr lang="en-US" sz="1800" dirty="0">
          <a:latin typeface="+mn-lt"/>
        </a:defRPr>
      </a:lvl7pPr>
      <a:lvl8pPr marL="3200400" lvl="7">
        <a:defRPr lang="en-US" sz="1800" dirty="0">
          <a:latin typeface="+mn-lt"/>
        </a:defRPr>
      </a:lvl8pPr>
      <a:lvl9pPr marL="3657600" lvl="8">
        <a:defRPr lang="en-US" sz="1800" dirty="0"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84128" y="803995"/>
            <a:ext cx="5963992" cy="340995"/>
          </a:xfrm>
          <a:prstGeom prst="rect">
            <a:avLst/>
          </a:prstGeom>
          <a:noFill/>
          <a:ln w="9525" cap="flat">
            <a:noFill/>
            <a:prstDash val="solid"/>
            <a:round/>
          </a:ln>
          <a:effectLst>
            <a:outerShdw blurRad="50800" dist="95250" dir="2700000">
              <a:srgbClr val="3F3F3F">
                <a:alpha val="39999"/>
              </a:srgbClr>
            </a:outerShdw>
            <a:reflection stA="48000" endA="300" endPos="35000" dir="5400000" sy="-100000" algn="bl" rotWithShape="0"/>
          </a:effectLst>
        </p:spPr>
        <p:txBody>
          <a:bodyPr vert="horz" lIns="95250" tIns="47625" rIns="95250" bIns="47625" rtlCol="0" anchor="ctr">
            <a:spAutoFit/>
          </a:bodyPr>
          <a:lstStyle/>
          <a:p>
            <a:pPr marL="0" indent="0" algn="ctr">
              <a:buFont typeface="Arial" panose="020B0604020202020204"/>
              <a:buNone/>
              <a:defRPr lang="en-US" sz="1400" dirty="0"/>
            </a:pPr>
            <a:r>
              <a:rPr lang="en-US" sz="1600" b="1" cap="all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Online shopping WEBSITE </a:t>
            </a:r>
            <a:endParaRPr lang="en-US" sz="1600" b="1" cap="all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object 7"/>
          <p:cNvSpPr/>
          <p:nvPr/>
        </p:nvSpPr>
        <p:spPr>
          <a:xfrm>
            <a:off x="743712" y="1144524"/>
            <a:ext cx="7646033" cy="3169920"/>
          </a:xfrm>
          <a:custGeom>
            <a:avLst/>
            <a:gdLst/>
            <a:ahLst/>
            <a:cxnLst/>
            <a:rect l="0" t="0" r="r" b="b"/>
            <a:pathLst>
              <a:path w="7646034" h="3169920">
                <a:moveTo>
                  <a:pt x="0" y="3169920"/>
                </a:moveTo>
                <a:lnTo>
                  <a:pt x="7645908" y="3169920"/>
                </a:lnTo>
                <a:lnTo>
                  <a:pt x="7645908" y="0"/>
                </a:lnTo>
                <a:lnTo>
                  <a:pt x="0" y="0"/>
                </a:lnTo>
                <a:lnTo>
                  <a:pt x="0" y="316992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vert="horz" wrap="square" lIns="0" tIns="0" rIns="0" bIns="0" rtlCol="0"/>
          <a:lstStyle/>
          <a:p>
            <a:endParaRPr lang="en-US" dirty="0"/>
          </a:p>
        </p:txBody>
      </p:sp>
      <p:sp>
        <p:nvSpPr>
          <p:cNvPr id="4" name="object 8"/>
          <p:cNvSpPr txBox="1"/>
          <p:nvPr/>
        </p:nvSpPr>
        <p:spPr>
          <a:xfrm>
            <a:off x="4402198" y="2452239"/>
            <a:ext cx="328926" cy="225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u="sng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400" b="1" u="sng" spc="10" dirty="0">
                <a:solidFill>
                  <a:srgbClr val="4D4955"/>
                </a:solidFill>
                <a:latin typeface="Times New Roman" panose="02020603050405020304"/>
              </a:rPr>
              <a:t>B</a:t>
            </a:r>
            <a:r>
              <a:rPr lang="en-US" sz="1400" b="1" u="sng" spc="-10" dirty="0">
                <a:solidFill>
                  <a:srgbClr val="4D4955"/>
                </a:solidFill>
                <a:latin typeface="Times New Roman" panose="02020603050405020304"/>
              </a:rPr>
              <a:t>y</a:t>
            </a:r>
            <a:r>
              <a:rPr lang="en-US" sz="1400" u="sng" dirty="0">
                <a:solidFill>
                  <a:srgbClr val="4D4955"/>
                </a:solidFill>
                <a:latin typeface="Times New Roman" panose="02020603050405020304"/>
              </a:rPr>
              <a:t>:</a:t>
            </a:r>
            <a:endParaRPr lang="en-US" sz="1400" u="sng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grpSp>
        <p:nvGrpSpPr>
          <p:cNvPr id="5" name="object 9"/>
          <p:cNvGrpSpPr/>
          <p:nvPr/>
        </p:nvGrpSpPr>
        <p:grpSpPr>
          <a:xfrm rot="0">
            <a:off x="3292725" y="-1180623"/>
            <a:ext cx="6449539" cy="7280433"/>
            <a:chOff x="3292725" y="-1180623"/>
            <a:chExt cx="6449539" cy="7280433"/>
          </a:xfrm>
        </p:grpSpPr>
        <p:pic>
          <p:nvPicPr>
            <p:cNvPr id="6" name="object 1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292725" y="3124200"/>
              <a:ext cx="2548001" cy="165608"/>
            </a:xfrm>
            <a:prstGeom prst="rect">
              <a:avLst/>
            </a:prstGeom>
            <a:noFill/>
          </p:spPr>
        </p:pic>
        <p:pic>
          <p:nvPicPr>
            <p:cNvPr id="7" name="object 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449450" y="3420170"/>
              <a:ext cx="2234564" cy="165735"/>
            </a:xfrm>
            <a:prstGeom prst="rect">
              <a:avLst/>
            </a:prstGeom>
            <a:noFill/>
          </p:spPr>
        </p:pic>
        <p:pic>
          <p:nvPicPr>
            <p:cNvPr id="8" name="object 1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781445" y="-1130055"/>
              <a:ext cx="2583434" cy="159008"/>
            </a:xfrm>
            <a:prstGeom prst="rect">
              <a:avLst/>
            </a:prstGeom>
            <a:noFill/>
          </p:spPr>
        </p:pic>
        <p:pic>
          <p:nvPicPr>
            <p:cNvPr id="9" name="object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439725" y="5934074"/>
              <a:ext cx="3135249" cy="165734"/>
            </a:xfrm>
            <a:prstGeom prst="rect">
              <a:avLst/>
            </a:prstGeom>
            <a:noFill/>
          </p:spPr>
        </p:pic>
        <p:pic>
          <p:nvPicPr>
            <p:cNvPr id="10" name="object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221320" y="-1180623"/>
              <a:ext cx="3520948" cy="165608"/>
            </a:xfrm>
            <a:prstGeom prst="rect">
              <a:avLst/>
            </a:prstGeom>
            <a:noFill/>
          </p:spPr>
        </p:pic>
        <p:pic>
          <p:nvPicPr>
            <p:cNvPr id="11" name="object 1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6200" y="1277111"/>
              <a:ext cx="1219200" cy="1095756"/>
            </a:xfrm>
            <a:prstGeom prst="rect">
              <a:avLst/>
            </a:prstGeom>
            <a:noFill/>
          </p:spPr>
        </p:pic>
      </p:grpSp>
      <p:sp>
        <p:nvSpPr>
          <p:cNvPr id="12" name="object 16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BF2C58C7-8DBE-49DE-A94F-74C387447F15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D9CFE834-3969-47AB-A9A6-9810E8D8D685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036" y="743213"/>
            <a:ext cx="6475924" cy="36426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12C252B0-FDD7-4CC2-B77B-09EC3197CC9B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701" y="960691"/>
            <a:ext cx="6173714" cy="3472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7"/>
          <p:cNvPicPr/>
          <p:nvPr/>
        </p:nvPicPr>
        <p:blipFill>
          <a:blip r:embed="rId1"/>
          <a:srcRect l="6841" r="6841"/>
          <a:stretch>
            <a:fillRect/>
          </a:stretch>
        </p:blipFill>
        <p:spPr>
          <a:xfrm>
            <a:off x="2250948" y="967930"/>
            <a:ext cx="4910470" cy="3369202"/>
          </a:xfrm>
          <a:prstGeom prst="rect">
            <a:avLst/>
          </a:prstGeom>
          <a:noFill/>
        </p:spPr>
      </p:pic>
      <p:sp>
        <p:nvSpPr>
          <p:cNvPr id="3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311F176D-BD54-4B5A-B528-AF8DA98F79D6}" type="slidenum">
              <a:rPr/>
            </a:fld>
            <a:endParaRPr lang="en-US" spc="40" dirty="0"/>
          </a:p>
        </p:txBody>
      </p:sp>
      <p:sp>
        <p:nvSpPr>
          <p:cNvPr id="4" name="Text Box 3"/>
          <p:cNvSpPr txBox="1"/>
          <p:nvPr/>
        </p:nvSpPr>
        <p:spPr>
          <a:xfrm>
            <a:off x="3619500" y="657091"/>
            <a:ext cx="1905000" cy="310838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        Login here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F9016B9A-61A8-4781-A07A-8E99240B8D66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815" y="971740"/>
            <a:ext cx="5931436" cy="3336426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665721"/>
            <a:ext cx="1905000" cy="302209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Register here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410ADBA2-0ED3-45C4-B3AC-34C81EBE611F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808" y="861069"/>
            <a:ext cx="6436356" cy="3620452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631183"/>
            <a:ext cx="1905000" cy="229885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 Profile of user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11B70FC6-E908-4D1E-B092-0E8AEF110176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1071245"/>
            <a:ext cx="6096000" cy="3429000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657091"/>
            <a:ext cx="1905000" cy="414461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Change Password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A089E124-1590-4594-A128-1915B07B83FE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474" y="938736"/>
            <a:ext cx="6218034" cy="3497646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605285"/>
            <a:ext cx="1905000" cy="333451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       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M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y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Cart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CADBA57E-856F-4EE5-9312-E5328F6442DA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208" y="1296047"/>
            <a:ext cx="5421868" cy="3049800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726166"/>
            <a:ext cx="1638947" cy="371284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My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Wishlist's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58F59830-EDFC-442C-92D1-889562AD247D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834" y="1153172"/>
            <a:ext cx="5696340" cy="3204191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619500" y="760704"/>
            <a:ext cx="1905000" cy="392468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Login Admin panel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804" y="1011107"/>
            <a:ext cx="6149149" cy="3458899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691629"/>
            <a:ext cx="2511037" cy="319478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Admin panel- Dashboard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4056888" y="876300"/>
            <a:ext cx="1026794" cy="276860"/>
            <a:chOff x="4056888" y="876300"/>
            <a:chExt cx="1026794" cy="276860"/>
          </a:xfrm>
        </p:grpSpPr>
        <p:pic>
          <p:nvPicPr>
            <p:cNvPr id="3" name="object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070604" y="876300"/>
              <a:ext cx="1012697" cy="253746"/>
            </a:xfrm>
            <a:prstGeom prst="rect">
              <a:avLst/>
            </a:prstGeom>
            <a:noFill/>
          </p:spPr>
        </p:pic>
        <p:pic>
          <p:nvPicPr>
            <p:cNvPr id="4" name="object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04132" y="889253"/>
              <a:ext cx="948435" cy="188595"/>
            </a:xfrm>
            <a:prstGeom prst="rect">
              <a:avLst/>
            </a:prstGeom>
            <a:noFill/>
          </p:spPr>
        </p:pic>
        <p:pic>
          <p:nvPicPr>
            <p:cNvPr id="5" name="object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56888" y="1083517"/>
              <a:ext cx="1024889" cy="69388"/>
            </a:xfrm>
            <a:prstGeom prst="rect">
              <a:avLst/>
            </a:prstGeom>
            <a:noFill/>
          </p:spPr>
        </p:pic>
        <p:pic>
          <p:nvPicPr>
            <p:cNvPr id="6" name="object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090924" y="1097151"/>
              <a:ext cx="960119" cy="4572"/>
            </a:xfrm>
            <a:prstGeom prst="rect">
              <a:avLst/>
            </a:prstGeom>
            <a:noFill/>
          </p:spPr>
        </p:pic>
      </p:grpSp>
      <p:sp>
        <p:nvSpPr>
          <p:cNvPr id="7" name="Text Box 6"/>
          <p:cNvSpPr txBox="1"/>
          <p:nvPr/>
        </p:nvSpPr>
        <p:spPr>
          <a:xfrm>
            <a:off x="906884" y="1097661"/>
            <a:ext cx="7145607" cy="3022054"/>
          </a:xfrm>
          <a:prstGeom prst="rect">
            <a:avLst/>
          </a:prstGeom>
        </p:spPr>
        <p:txBody>
          <a:bodyPr vert="horz" wrap="square" lIns="0" tIns="114934" rIns="0" bIns="0" rtlCol="0">
            <a:spAutoFit/>
          </a:bodyPr>
          <a:lstStyle/>
          <a:p>
            <a:pPr marL="363220" indent="-351155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Introduction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1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Problem</a:t>
            </a:r>
            <a:r>
              <a:rPr lang="en-US" sz="1800" spc="-3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Statement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Objectives</a:t>
            </a:r>
            <a:r>
              <a:rPr lang="en-US" sz="1800" spc="-3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Online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Shopping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Functionalities</a:t>
            </a:r>
            <a:r>
              <a:rPr lang="en-US" sz="1800" spc="-4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of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Online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Shopping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 err="1">
                <a:solidFill>
                  <a:srgbClr val="4D4955"/>
                </a:solidFill>
                <a:latin typeface="Times New Roman" panose="02020603050405020304"/>
              </a:rPr>
              <a:t>DFD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(Data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Flow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Diagram)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Implementation</a:t>
            </a:r>
            <a:r>
              <a:rPr lang="en-US" sz="1800" spc="-6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Details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Screenshots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Conclusion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sp>
        <p:nvSpPr>
          <p:cNvPr id="8" name="Text Box 7"/>
          <p:cNvSpPr txBox="1">
            <a:spLocks noGrp="1"/>
          </p:cNvSpPr>
          <p:nvPr/>
        </p:nvSpPr>
        <p:spPr>
          <a:xfrm>
            <a:off x="8798941" y="4813416"/>
            <a:ext cx="255270" cy="2451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C18F9379-4E12-4F93-A05B-C01DE442978B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236" y="864317"/>
            <a:ext cx="6381045" cy="3589334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605285"/>
            <a:ext cx="2433323" cy="259032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Admin panel- Product's detail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4265" y="924763"/>
            <a:ext cx="6201537" cy="3488359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691629"/>
            <a:ext cx="2597381" cy="328107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Admin panel- Categories detail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714" y="898855"/>
            <a:ext cx="6411734" cy="3606603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579377"/>
            <a:ext cx="1905000" cy="319478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Add New Category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483" y="929830"/>
            <a:ext cx="5956410" cy="3350485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668902"/>
            <a:ext cx="1905000" cy="299027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Add New Product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302" y="898855"/>
            <a:ext cx="6311960" cy="3550481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619500" y="622554"/>
            <a:ext cx="2467860" cy="276301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Add New Brand of product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132" y="1106090"/>
            <a:ext cx="5797734" cy="3261217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996193" y="717527"/>
            <a:ext cx="2528306" cy="267671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Admin panel-  All orders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061" y="1080287"/>
            <a:ext cx="5918711" cy="3329273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3237957" y="739054"/>
            <a:ext cx="2737161" cy="323792"/>
          </a:xfrm>
          <a:prstGeom prst="rect">
            <a:avLst/>
          </a:prstGeom>
        </p:spPr>
        <p:txBody>
          <a:bodyPr vert="horz" lIns="95250" tIns="47625" rIns="95250" bIns="47625" rtlCol="0" anchor="ctr">
            <a:spAutoFit/>
          </a:bodyPr>
          <a:lstStyle/>
          <a:p>
            <a:pPr>
              <a:defRPr lang="en-US" sz="1500" dirty="0"/>
            </a:pPr>
            <a:r>
              <a:rPr lang="en-US" b="1" dirty="0"/>
              <a:t>Admin panel- User's detail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500" y="709812"/>
            <a:ext cx="6625008" cy="37265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3927347" y="801635"/>
            <a:ext cx="1397000" cy="306069"/>
            <a:chOff x="3927347" y="801635"/>
            <a:chExt cx="1397000" cy="306069"/>
          </a:xfrm>
        </p:grpSpPr>
        <p:pic>
          <p:nvPicPr>
            <p:cNvPr id="3" name="object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941063" y="801635"/>
              <a:ext cx="1378458" cy="268973"/>
            </a:xfrm>
            <a:prstGeom prst="rect">
              <a:avLst/>
            </a:prstGeom>
            <a:noFill/>
          </p:spPr>
        </p:pic>
        <p:pic>
          <p:nvPicPr>
            <p:cNvPr id="4" name="object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974590" y="814450"/>
              <a:ext cx="1313688" cy="204215"/>
            </a:xfrm>
            <a:prstGeom prst="rect">
              <a:avLst/>
            </a:prstGeom>
            <a:noFill/>
          </p:spPr>
        </p:pic>
        <p:pic>
          <p:nvPicPr>
            <p:cNvPr id="5" name="object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927347" y="1030268"/>
              <a:ext cx="1396746" cy="76917"/>
            </a:xfrm>
            <a:prstGeom prst="rect">
              <a:avLst/>
            </a:prstGeom>
            <a:noFill/>
          </p:spPr>
        </p:pic>
        <p:pic>
          <p:nvPicPr>
            <p:cNvPr id="6" name="object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61383" y="1042669"/>
              <a:ext cx="1331976" cy="12191"/>
            </a:xfrm>
            <a:prstGeom prst="rect">
              <a:avLst/>
            </a:prstGeom>
            <a:noFill/>
          </p:spPr>
        </p:pic>
      </p:grpSp>
      <p:sp>
        <p:nvSpPr>
          <p:cNvPr id="7" name="object 7"/>
          <p:cNvSpPr txBox="1"/>
          <p:nvPr/>
        </p:nvSpPr>
        <p:spPr>
          <a:xfrm>
            <a:off x="906884" y="1179699"/>
            <a:ext cx="7446006" cy="2067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This</a:t>
            </a:r>
            <a:r>
              <a:rPr lang="en-US" sz="1800" spc="200" dirty="0">
                <a:solidFill>
                  <a:srgbClr val="4D4955"/>
                </a:solidFill>
                <a:latin typeface="Times New Roman" panose="02020603050405020304"/>
              </a:rPr>
              <a:t> will allow customers to place orders without even </a:t>
            </a:r>
            <a:r>
              <a:rPr lang="en-US" sz="1800" spc="200" dirty="0">
                <a:solidFill>
                  <a:srgbClr val="4D4955"/>
                </a:solidFill>
                <a:latin typeface="Times New Roman" panose="02020603050405020304"/>
              </a:rPr>
              <a:t>visiting</a:t>
            </a:r>
            <a:r>
              <a:rPr lang="en-US" sz="1800" spc="200" dirty="0">
                <a:solidFill>
                  <a:srgbClr val="4D4955"/>
                </a:solidFill>
                <a:latin typeface="Times New Roman" panose="02020603050405020304"/>
              </a:rPr>
              <a:t> the shop.</a:t>
            </a:r>
            <a:endParaRPr lang="en-US" sz="1800" spc="2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250190" indent="-238125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7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admin</a:t>
            </a:r>
            <a:r>
              <a:rPr lang="en-US" sz="1800" spc="6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can</a:t>
            </a:r>
            <a:r>
              <a:rPr lang="en-US" sz="1800" spc="6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maintain</a:t>
            </a:r>
            <a:r>
              <a:rPr lang="en-US" sz="1800" spc="8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</a:t>
            </a:r>
            <a:r>
              <a:rPr lang="en-US" sz="1800" spc="7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edit</a:t>
            </a:r>
            <a:r>
              <a:rPr lang="en-US" sz="1800" spc="8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90" dirty="0">
                <a:solidFill>
                  <a:srgbClr val="4D4955"/>
                </a:solidFill>
                <a:latin typeface="Times New Roman" panose="02020603050405020304"/>
              </a:rPr>
              <a:t> product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</a:t>
            </a:r>
            <a:r>
              <a:rPr lang="en-US" sz="1800" spc="9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details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regularly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update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them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in admin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panel.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248920" indent="-23622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It is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easy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to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run business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fast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with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such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 type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system.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248920" indent="-23622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Online shopping become more enjoyable and easier than real-world shopping.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248920" indent="-23622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Being able to buy any time, any place,anywhere.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sp>
        <p:nvSpPr>
          <p:cNvPr id="8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0CE16DF3-5A78-48D1-9D14-753BA64EF404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</p:spPr>
        </p:pic>
        <p:pic>
          <p:nvPicPr>
            <p:cNvPr id="4" name="object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69036" y="661416"/>
              <a:ext cx="7952994" cy="3911346"/>
            </a:xfrm>
            <a:prstGeom prst="rect">
              <a:avLst/>
            </a:prstGeom>
            <a:noFill/>
          </p:spPr>
        </p:pic>
        <p:pic>
          <p:nvPicPr>
            <p:cNvPr id="5" name="object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2836" y="560830"/>
              <a:ext cx="7962900" cy="3953255"/>
            </a:xfrm>
            <a:prstGeom prst="rect">
              <a:avLst/>
            </a:prstGeom>
            <a:noFill/>
          </p:spPr>
        </p:pic>
      </p:grpSp>
      <p:sp>
        <p:nvSpPr>
          <p:cNvPr id="6" name="object 6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0133B523-891D-4355-B249-E4269840C991}" type="slidenum">
              <a:rPr/>
            </a:fld>
            <a:endParaRPr lang="en-US" spc="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3820666" y="861072"/>
            <a:ext cx="1572260" cy="292100"/>
            <a:chOff x="3782566" y="861072"/>
            <a:chExt cx="1572260" cy="292100"/>
          </a:xfrm>
        </p:grpSpPr>
        <p:pic>
          <p:nvPicPr>
            <p:cNvPr id="3" name="object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793234" y="861072"/>
              <a:ext cx="1556765" cy="268973"/>
            </a:xfrm>
            <a:prstGeom prst="rect">
              <a:avLst/>
            </a:prstGeom>
            <a:noFill/>
          </p:spPr>
        </p:pic>
        <p:pic>
          <p:nvPicPr>
            <p:cNvPr id="4" name="object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827144" y="873506"/>
              <a:ext cx="1491614" cy="204343"/>
            </a:xfrm>
            <a:prstGeom prst="rect">
              <a:avLst/>
            </a:prstGeom>
            <a:noFill/>
          </p:spPr>
        </p:pic>
        <p:pic>
          <p:nvPicPr>
            <p:cNvPr id="5" name="object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782566" y="1083517"/>
              <a:ext cx="1572006" cy="69388"/>
            </a:xfrm>
            <a:prstGeom prst="rect">
              <a:avLst/>
            </a:prstGeom>
            <a:noFill/>
          </p:spPr>
        </p:pic>
        <p:pic>
          <p:nvPicPr>
            <p:cNvPr id="6" name="object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816603" y="1097153"/>
              <a:ext cx="1507235" cy="4572"/>
            </a:xfrm>
            <a:prstGeom prst="rect">
              <a:avLst/>
            </a:prstGeom>
            <a:noFill/>
          </p:spPr>
        </p:pic>
      </p:grpSp>
      <p:sp>
        <p:nvSpPr>
          <p:cNvPr id="7" name="Text Box 6"/>
          <p:cNvSpPr txBox="1"/>
          <p:nvPr/>
        </p:nvSpPr>
        <p:spPr>
          <a:xfrm>
            <a:off x="906881" y="1200099"/>
            <a:ext cx="7444740" cy="19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cap="small" dirty="0">
                <a:solidFill>
                  <a:srgbClr val="4D4955"/>
                </a:solidFill>
                <a:latin typeface="Times New Roman" panose="02020603050405020304"/>
              </a:rPr>
              <a:t>ONLINE SHOPPING SYSTEM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project mainly focuses on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basic 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operations adding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new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product,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new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member and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updating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new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information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, 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searching product and members and facility to online shopping. 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9525" indent="0">
              <a:lnSpc>
                <a:spcPct val="100000"/>
              </a:lnSpc>
              <a:spcBef>
                <a:spcPts val="100"/>
              </a:spcBef>
              <a:buFont typeface="Wingdings" panose="05000000000000000000"/>
              <a:buNone/>
            </a:p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</a:pPr>
            <a:r>
              <a:rPr lang="en-US" sz="1800" cap="small" spc="-5" dirty="0">
                <a:solidFill>
                  <a:srgbClr val="4D4955"/>
                </a:solidFill>
                <a:latin typeface="Times New Roman" panose="02020603050405020304"/>
              </a:rPr>
              <a:t>online</a:t>
            </a:r>
            <a:r>
              <a:rPr lang="en-US" sz="1800" cap="small" spc="-5" dirty="0">
                <a:solidFill>
                  <a:srgbClr val="4D4955"/>
                </a:solidFill>
                <a:latin typeface="Times New Roman" panose="02020603050405020304"/>
              </a:rPr>
              <a:t> SHOPPING SYSTEM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project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e-commerce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website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from where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people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can buy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products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online.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</a:pP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sp>
        <p:nvSpPr>
          <p:cNvPr id="8" name="Text Box 7"/>
          <p:cNvSpPr txBox="1">
            <a:spLocks noGrp="1"/>
          </p:cNvSpPr>
          <p:nvPr/>
        </p:nvSpPr>
        <p:spPr>
          <a:xfrm>
            <a:off x="8798941" y="4813416"/>
            <a:ext cx="255270" cy="2451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E085CAA5-FC19-457C-8BD9-BE25E5278E14}" type="slidenum">
              <a:rPr/>
            </a:fld>
            <a:endParaRPr lang="en-US" spc="4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t="2170" r="11910"/>
          <a:stretch>
            <a:fillRect/>
          </a:stretch>
        </p:blipFill>
        <p:spPr>
          <a:xfrm>
            <a:off x="5885815" y="2632710"/>
            <a:ext cx="2465705" cy="18243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906881" y="1476501"/>
            <a:ext cx="6106160" cy="11487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Lack of shopping experience.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Lack of interactivity and close examination.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Shipping and handling cost.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pic>
        <p:nvPicPr>
          <p:cNvPr id="3" name="object 8"/>
          <p:cNvPicPr/>
          <p:nvPr/>
        </p:nvPicPr>
        <p:blipFill>
          <a:blip r:embed="rId1"/>
          <a:stretch>
            <a:fillRect/>
          </a:stretch>
        </p:blipFill>
        <p:spPr>
          <a:xfrm>
            <a:off x="5638800" y="2648711"/>
            <a:ext cx="2438400" cy="1600200"/>
          </a:xfrm>
          <a:prstGeom prst="rect">
            <a:avLst/>
          </a:prstGeom>
          <a:noFill/>
        </p:spPr>
      </p:pic>
      <p:sp>
        <p:nvSpPr>
          <p:cNvPr id="4" name="object 9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16CC60FA-E736-4687-915C-BB2093B2E785}" type="slidenum">
              <a:rPr/>
            </a:fld>
            <a:endParaRPr lang="en-US" spc="40" dirty="0"/>
          </a:p>
        </p:txBody>
      </p:sp>
      <p:sp>
        <p:nvSpPr>
          <p:cNvPr id="5" name="Text Box 4"/>
          <p:cNvSpPr txBox="1"/>
          <p:nvPr/>
        </p:nvSpPr>
        <p:spPr>
          <a:xfrm>
            <a:off x="2961656" y="772434"/>
            <a:ext cx="2943844" cy="369503"/>
          </a:xfrm>
          <a:prstGeom prst="rect">
            <a:avLst/>
          </a:prstGeom>
        </p:spPr>
        <p:txBody>
          <a:bodyPr vert="horz" lIns="95250" tIns="47625" rIns="95250" bIns="47625" rtlCol="0" anchor="ctr">
            <a:spAutoFit/>
          </a:bodyPr>
          <a:lstStyle/>
          <a:p>
            <a:pPr>
              <a:defRPr lang="en-US" sz="1500" dirty="0"/>
            </a:pPr>
            <a:r>
              <a:rPr lang="en-US" sz="1800" b="1" dirty="0"/>
              <a:t>Problem of </a:t>
            </a:r>
            <a:r>
              <a:rPr lang="en-US" sz="1800" b="1" dirty="0">
                <a:latin typeface="+mj-lt"/>
              </a:rPr>
              <a:t>Online </a:t>
            </a:r>
            <a:r>
              <a:rPr lang="en-US" sz="1800" b="1" dirty="0"/>
              <a:t>Shopping</a:t>
            </a:r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878843" y="1322508"/>
            <a:ext cx="7194480" cy="295601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63220" indent="-351155">
              <a:lnSpc>
                <a:spcPct val="100000"/>
              </a:lnSpc>
              <a:spcBef>
                <a:spcPts val="90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objective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Shopping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systems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is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to increase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point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customer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choice.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63220" indent="-351155">
              <a:lnSpc>
                <a:spcPct val="100000"/>
              </a:lnSpc>
              <a:spcBef>
                <a:spcPts val="90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Make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easy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to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use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 environment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for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users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63220" indent="-351155">
              <a:lnSpc>
                <a:spcPct val="100000"/>
              </a:lnSpc>
              <a:spcBef>
                <a:spcPts val="900"/>
              </a:spcBef>
              <a:buFont typeface="Wingdings" panose="05000000000000000000"/>
              <a:buChar char=""/>
            </a:pP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Reduce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time used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in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shopping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63220" indent="-351155">
              <a:lnSpc>
                <a:spcPct val="100000"/>
              </a:lnSpc>
              <a:spcBef>
                <a:spcPts val="90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Efficiency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in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buying</a:t>
            </a:r>
            <a:r>
              <a:rPr lang="en-US" sz="1800" spc="-3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product</a:t>
            </a: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Add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maintain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records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-1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available/new</a:t>
            </a:r>
            <a:r>
              <a:rPr lang="en-US" sz="1800" spc="-4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products.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79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Add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maintain</a:t>
            </a:r>
            <a:r>
              <a:rPr lang="en-US" sz="1800" spc="-3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employee</a:t>
            </a:r>
            <a:r>
              <a:rPr lang="en-US" sz="1800" spc="-3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details.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Wingdings" panose="05000000000000000000"/>
              <a:buChar char=""/>
            </a:pPr>
            <a:endParaRPr lang="en-US" sz="1800" spc="-5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sp>
        <p:nvSpPr>
          <p:cNvPr id="3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A2A374A0-BDD9-4726-81BC-9CF5B7163512}" type="slidenum">
              <a:rPr/>
            </a:fld>
            <a:endParaRPr lang="en-US" spc="40" dirty="0"/>
          </a:p>
        </p:txBody>
      </p:sp>
      <p:sp>
        <p:nvSpPr>
          <p:cNvPr id="4" name="Text Box 3"/>
          <p:cNvSpPr txBox="1"/>
          <p:nvPr/>
        </p:nvSpPr>
        <p:spPr>
          <a:xfrm>
            <a:off x="2961656" y="774406"/>
            <a:ext cx="3626510" cy="369503"/>
          </a:xfrm>
          <a:prstGeom prst="rect">
            <a:avLst/>
          </a:prstGeom>
        </p:spPr>
        <p:txBody>
          <a:bodyPr vert="horz" lIns="95250" tIns="47625" rIns="95250" bIns="47625" rtlCol="0" anchor="ctr">
            <a:spAutoFit/>
          </a:bodyPr>
          <a:lstStyle/>
          <a:p>
            <a:pPr>
              <a:defRPr lang="en-US" sz="1500" dirty="0"/>
            </a:pPr>
            <a:r>
              <a:rPr lang="en-US" sz="1800" b="1" dirty="0"/>
              <a:t>Objectives  of </a:t>
            </a:r>
            <a:r>
              <a:rPr lang="en-US" sz="1800" b="1" dirty="0">
                <a:latin typeface="+mj-lt"/>
              </a:rPr>
              <a:t>Online </a:t>
            </a:r>
            <a:r>
              <a:rPr lang="en-US" sz="1800" b="1" dirty="0"/>
              <a:t>Shopping</a:t>
            </a:r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/>
          <p:cNvSpPr txBox="1"/>
          <p:nvPr/>
        </p:nvSpPr>
        <p:spPr>
          <a:xfrm>
            <a:off x="794375" y="1162554"/>
            <a:ext cx="7114880" cy="223720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</a:p>
          <a:p>
            <a:pPr marL="12700" marR="4947920" indent="0">
              <a:lnSpc>
                <a:spcPts val="2760"/>
              </a:lnSpc>
              <a:spcBef>
                <a:spcPts val="190"/>
              </a:spcBef>
              <a:buNone/>
            </a:pPr>
            <a:r>
              <a:rPr lang="en-US" sz="1800" b="1" spc="-60" dirty="0">
                <a:solidFill>
                  <a:srgbClr val="4D4955"/>
                </a:solidFill>
                <a:latin typeface="Times New Roman" panose="02020603050405020304"/>
              </a:rPr>
              <a:t>Admin</a:t>
            </a:r>
            <a:r>
              <a:rPr lang="en-US" sz="1800" b="1" spc="-3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b="1" spc="-55" dirty="0">
                <a:solidFill>
                  <a:srgbClr val="4D4955"/>
                </a:solidFill>
                <a:latin typeface="Times New Roman" panose="02020603050405020304"/>
              </a:rPr>
              <a:t>Module:</a:t>
            </a:r>
            <a:endParaRPr lang="en-US" sz="1800" b="1" spc="-55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marR="635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"/>
            </a:pP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7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admin</a:t>
            </a:r>
            <a:r>
              <a:rPr lang="en-US" sz="1800" spc="6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has</a:t>
            </a:r>
            <a:r>
              <a:rPr lang="en-US" sz="1800" spc="6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to</a:t>
            </a:r>
            <a:r>
              <a:rPr lang="en-US" sz="1800" spc="7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first</a:t>
            </a:r>
            <a:r>
              <a:rPr lang="en-US" sz="1800" spc="5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login</a:t>
            </a:r>
            <a:r>
              <a:rPr lang="en-US" sz="1800" spc="7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himself/herself</a:t>
            </a:r>
            <a:r>
              <a:rPr lang="en-US" sz="1800" spc="7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with</a:t>
            </a:r>
            <a:r>
              <a:rPr lang="en-US" sz="1800" spc="5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the</a:t>
            </a:r>
            <a:r>
              <a:rPr lang="en-US" sz="1800" spc="7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registered</a:t>
            </a:r>
            <a:r>
              <a:rPr lang="en-US" sz="1800" spc="6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email</a:t>
            </a:r>
            <a:r>
              <a:rPr lang="en-US" sz="1800" spc="7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ID</a:t>
            </a:r>
            <a:r>
              <a:rPr lang="en-US" sz="1800" spc="6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 </a:t>
            </a:r>
            <a:r>
              <a:rPr lang="en-US" sz="1800" spc="-434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password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 to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access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functionalities</a:t>
            </a:r>
            <a:r>
              <a:rPr lang="en-US" sz="1800" spc="-2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of</a:t>
            </a:r>
            <a:r>
              <a:rPr lang="en-US" sz="1800" spc="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administrator.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Admin</a:t>
            </a:r>
            <a:r>
              <a:rPr lang="en-US" sz="1800" spc="36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can</a:t>
            </a:r>
            <a:r>
              <a:rPr lang="en-US" sz="1800" spc="36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use</a:t>
            </a:r>
            <a:r>
              <a:rPr lang="en-US" sz="1800" spc="35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all</a:t>
            </a:r>
            <a:r>
              <a:rPr lang="en-US" sz="1800" spc="35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functionalities</a:t>
            </a:r>
            <a:r>
              <a:rPr lang="en-US" sz="1800" spc="36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on</a:t>
            </a:r>
            <a:r>
              <a:rPr lang="en-US" sz="1800" spc="34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admin</a:t>
            </a:r>
            <a:r>
              <a:rPr lang="en-US" sz="1800" spc="34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panel</a:t>
            </a:r>
            <a:r>
              <a:rPr lang="en-US" sz="1800" spc="35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like</a:t>
            </a:r>
            <a:r>
              <a:rPr lang="en-US" sz="1800" spc="35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‘Add Product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</a:t>
            </a:r>
            <a:r>
              <a:rPr lang="en-US" sz="1800" spc="33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,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‘Add Category of Product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’,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‘Order Details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’,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‘Add Cart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’,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‘Add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It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e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ms detail's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’,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‘Edit</a:t>
            </a:r>
            <a:r>
              <a:rPr lang="en-US" sz="1800" spc="-2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Items’,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’Change</a:t>
            </a:r>
            <a:r>
              <a:rPr lang="en-US" sz="1800" spc="-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Times New Roman" panose="02020603050405020304"/>
              </a:rPr>
              <a:t>Password’</a:t>
            </a:r>
            <a:r>
              <a:rPr lang="en-US" sz="1800" spc="1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and</a:t>
            </a:r>
            <a:r>
              <a:rPr lang="en-US" sz="1800" spc="440" dirty="0">
                <a:solidFill>
                  <a:srgbClr val="4D4955"/>
                </a:solidFill>
                <a:latin typeface="Times New Roman" panose="02020603050405020304"/>
              </a:rPr>
              <a:t> </a:t>
            </a:r>
            <a:r>
              <a:rPr lang="en-US" sz="1800" dirty="0">
                <a:solidFill>
                  <a:srgbClr val="4D4955"/>
                </a:solidFill>
                <a:latin typeface="Times New Roman" panose="02020603050405020304"/>
              </a:rPr>
              <a:t>‘logout’.</a:t>
            </a:r>
            <a:endParaRPr lang="en-US" sz="1800" dirty="0">
              <a:solidFill>
                <a:srgbClr val="4D4955"/>
              </a:solidFill>
              <a:latin typeface="Times New Roman" panose="02020603050405020304"/>
            </a:endParaRPr>
          </a:p>
        </p:txBody>
      </p:sp>
      <p:sp>
        <p:nvSpPr>
          <p:cNvPr id="3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E13F4B88-EE43-404B-9B8A-11AD8D4D667D}" type="slidenum">
              <a:rPr/>
            </a:fld>
            <a:endParaRPr lang="en-US" spc="40" dirty="0"/>
          </a:p>
        </p:txBody>
      </p:sp>
      <p:sp>
        <p:nvSpPr>
          <p:cNvPr id="4" name="Text Box 3"/>
          <p:cNvSpPr txBox="1"/>
          <p:nvPr/>
        </p:nvSpPr>
        <p:spPr>
          <a:xfrm>
            <a:off x="2075180" y="772795"/>
            <a:ext cx="4478655" cy="372110"/>
          </a:xfrm>
          <a:prstGeom prst="rect">
            <a:avLst/>
          </a:prstGeom>
        </p:spPr>
        <p:txBody>
          <a:bodyPr vert="horz" wrap="square" lIns="95250" tIns="47625" rIns="95250" bIns="47625" rtlCol="0" anchor="ctr">
            <a:spAutoFit/>
          </a:bodyPr>
          <a:lstStyle/>
          <a:p>
            <a:pPr>
              <a:defRPr lang="en-US" sz="1500" dirty="0"/>
            </a:pPr>
            <a:r>
              <a:rPr lang="en-US" sz="1800" b="1" dirty="0" err="1"/>
              <a:t>   Functionalities</a:t>
            </a:r>
            <a:r>
              <a:rPr lang="en-US" sz="1800" b="1" dirty="0"/>
              <a:t> of </a:t>
            </a:r>
            <a:r>
              <a:rPr lang="en-US" sz="1800" b="1" dirty="0">
                <a:latin typeface="+mj-lt"/>
              </a:rPr>
              <a:t>Online </a:t>
            </a:r>
            <a:r>
              <a:rPr lang="en-US" sz="1800" b="1" dirty="0"/>
              <a:t>Shopping Website</a:t>
            </a:r>
            <a:endParaRPr lang="en-US"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1C306CBE-C5AF-43E4-B848-32359EAA4274}" type="slidenum">
              <a:rPr/>
            </a:fld>
            <a:endParaRPr lang="en-US" spc="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5310" t="35100" r="37770" b="23600"/>
          <a:stretch>
            <a:fillRect/>
          </a:stretch>
        </p:blipFill>
        <p:spPr>
          <a:xfrm>
            <a:off x="1752600" y="1088390"/>
            <a:ext cx="5500370" cy="3323590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281134" y="763581"/>
            <a:ext cx="2624366" cy="325755"/>
          </a:xfrm>
          <a:prstGeom prst="rect">
            <a:avLst/>
          </a:prstGeom>
        </p:spPr>
        <p:txBody>
          <a:bodyPr vert="horz" lIns="95250" tIns="47625" rIns="95250" bIns="47625" rtlCol="0" anchor="ctr">
            <a:spAutoFit/>
          </a:bodyPr>
          <a:lstStyle/>
          <a:p>
            <a:pPr>
              <a:defRPr lang="en-US" sz="1500" dirty="0"/>
            </a:pPr>
            <a:r>
              <a:rPr lang="en-US" b="1" dirty="0"/>
              <a:t>      DFD- for user login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3140964" y="861072"/>
            <a:ext cx="2855595" cy="310514"/>
            <a:chOff x="3140964" y="861072"/>
            <a:chExt cx="2855595" cy="310514"/>
          </a:xfrm>
        </p:grpSpPr>
        <p:pic>
          <p:nvPicPr>
            <p:cNvPr id="3" name="object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151632" y="861072"/>
              <a:ext cx="2832354" cy="310121"/>
            </a:xfrm>
            <a:prstGeom prst="rect">
              <a:avLst/>
            </a:prstGeom>
            <a:noFill/>
          </p:spPr>
        </p:pic>
        <p:pic>
          <p:nvPicPr>
            <p:cNvPr id="4" name="object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185541" y="873506"/>
              <a:ext cx="2767532" cy="245999"/>
            </a:xfrm>
            <a:prstGeom prst="rect">
              <a:avLst/>
            </a:prstGeom>
            <a:noFill/>
          </p:spPr>
        </p:pic>
        <p:pic>
          <p:nvPicPr>
            <p:cNvPr id="5" name="object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140964" y="1083517"/>
              <a:ext cx="2855214" cy="69388"/>
            </a:xfrm>
            <a:prstGeom prst="rect">
              <a:avLst/>
            </a:prstGeom>
            <a:noFill/>
          </p:spPr>
        </p:pic>
        <p:pic>
          <p:nvPicPr>
            <p:cNvPr id="6" name="object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75000" y="1097153"/>
              <a:ext cx="2790444" cy="4572"/>
            </a:xfrm>
            <a:prstGeom prst="rect">
              <a:avLst/>
            </a:prstGeom>
            <a:noFill/>
          </p:spPr>
        </p:pic>
      </p:grpSp>
      <p:sp>
        <p:nvSpPr>
          <p:cNvPr id="7" name="object 7"/>
          <p:cNvSpPr txBox="1"/>
          <p:nvPr/>
        </p:nvSpPr>
        <p:spPr>
          <a:xfrm>
            <a:off x="906884" y="942032"/>
            <a:ext cx="6105525" cy="3502723"/>
          </a:xfrm>
          <a:prstGeom prst="rect">
            <a:avLst/>
          </a:prstGeom>
        </p:spPr>
        <p:txBody>
          <a:bodyPr vert="horz" wrap="square" lIns="0" tIns="114934" rIns="0" bIns="0" rtlCol="0">
            <a:spAutoFit/>
          </a:bodyPr>
          <a:lstStyle/>
          <a:p>
            <a:pPr marL="9525" indent="0">
              <a:lnSpc>
                <a:spcPct val="100000"/>
              </a:lnSpc>
              <a:spcBef>
                <a:spcPts val="905"/>
              </a:spcBef>
              <a:buFont typeface="Wingdings" panose="05000000000000000000"/>
              <a:buNone/>
            </a:p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HT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M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L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 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5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CSS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 </a:t>
            </a: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3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JavaScript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jQuery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Bootstrap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PHP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b="0" i="0" spc="-5" dirty="0">
                <a:solidFill>
                  <a:srgbClr val="4D4955"/>
                </a:solidFill>
                <a:latin typeface="Berlin Sans FB" panose="020E0602020502020306"/>
              </a:rPr>
              <a:t>MySQL</a:t>
            </a:r>
            <a:endParaRPr lang="en-US" sz="1800" b="0" i="0" spc="-5" dirty="0">
              <a:solidFill>
                <a:srgbClr val="4D4955"/>
              </a:solidFill>
              <a:latin typeface="Berlin Sans FB" panose="020E0602020502020306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"/>
            </a:pPr>
            <a:r>
              <a:rPr lang="en-US" sz="1800" spc="-5" dirty="0">
                <a:solidFill>
                  <a:srgbClr val="4D4955"/>
                </a:solidFill>
                <a:latin typeface="Berlin Sans FB" panose="020E0602020502020306"/>
              </a:rPr>
              <a:t>Xampp</a:t>
            </a:r>
            <a:r>
              <a:rPr lang="en-US" sz="1800" spc="-15" dirty="0">
                <a:solidFill>
                  <a:srgbClr val="4D4955"/>
                </a:solidFill>
                <a:latin typeface="Berlin Sans FB" panose="020E0602020502020306"/>
              </a:rPr>
              <a:t> </a:t>
            </a:r>
            <a:r>
              <a:rPr lang="en-US" sz="1800" spc="-5" dirty="0">
                <a:solidFill>
                  <a:srgbClr val="4D4955"/>
                </a:solidFill>
                <a:latin typeface="Berlin Sans FB" panose="020E0602020502020306"/>
              </a:rPr>
              <a:t>Server-</a:t>
            </a:r>
            <a:r>
              <a:rPr lang="en-US" sz="1800" spc="-20" dirty="0">
                <a:solidFill>
                  <a:srgbClr val="4D4955"/>
                </a:solidFill>
                <a:latin typeface="Berlin Sans FB" panose="020E0602020502020306"/>
              </a:rPr>
              <a:t> </a:t>
            </a:r>
            <a:r>
              <a:rPr lang="en-US" sz="1800" spc="-5" dirty="0">
                <a:latin typeface="Times New Roman" panose="02020603050405020304"/>
              </a:rPr>
              <a:t>For</a:t>
            </a:r>
            <a:r>
              <a:rPr lang="en-US" sz="1800" spc="-15" dirty="0">
                <a:latin typeface="Times New Roman" panose="02020603050405020304"/>
              </a:rPr>
              <a:t> </a:t>
            </a:r>
            <a:r>
              <a:rPr lang="en-US" sz="1800" dirty="0">
                <a:latin typeface="Times New Roman" panose="02020603050405020304"/>
              </a:rPr>
              <a:t>database</a:t>
            </a:r>
            <a:endParaRPr lang="en-US" sz="1800" dirty="0">
              <a:latin typeface="Times New Roman" panose="02020603050405020304"/>
            </a:endParaRPr>
          </a:p>
        </p:txBody>
      </p:sp>
      <p:sp>
        <p:nvSpPr>
          <p:cNvPr id="8" name="object 9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D3271BC6-2A5A-40C0-BB0C-48A70604E505}" type="slidenum">
              <a:rPr/>
            </a:fld>
            <a:endParaRPr lang="en-US" spc="4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938" y="2182120"/>
            <a:ext cx="3016834" cy="2262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7"/>
          <p:cNvPicPr/>
          <p:nvPr/>
        </p:nvPicPr>
        <p:blipFill>
          <a:blip r:embed="rId1"/>
          <a:srcRect l="6156" r="6156"/>
          <a:stretch>
            <a:fillRect/>
          </a:stretch>
        </p:blipFill>
        <p:spPr>
          <a:xfrm>
            <a:off x="1683743" y="881586"/>
            <a:ext cx="5871496" cy="3446716"/>
          </a:xfrm>
          <a:prstGeom prst="rect">
            <a:avLst/>
          </a:prstGeom>
          <a:noFill/>
        </p:spPr>
      </p:pic>
      <p:sp>
        <p:nvSpPr>
          <p:cNvPr id="3" name="object 8"/>
          <p:cNvSpPr>
            <a:spLocks noGrp="1"/>
          </p:cNvSpPr>
          <p:nvPr>
            <p:ph type="sldNum" sz="quarter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CF157BA7-9464-4428-8199-B8E3E5A342FE}" type="slidenum">
              <a:rPr/>
            </a:fld>
            <a:endParaRPr lang="en-US" spc="40" dirty="0"/>
          </a:p>
        </p:txBody>
      </p:sp>
      <p:sp>
        <p:nvSpPr>
          <p:cNvPr id="4" name="Text Box 3"/>
          <p:cNvSpPr txBox="1"/>
          <p:nvPr/>
        </p:nvSpPr>
        <p:spPr>
          <a:xfrm>
            <a:off x="3619500" y="596646"/>
            <a:ext cx="1905000" cy="371284"/>
          </a:xfrm>
          <a:prstGeom prst="rect">
            <a:avLst/>
          </a:prstGeom>
        </p:spPr>
        <p:txBody>
          <a:bodyPr vert="horz" lIns="95250" tIns="47625" rIns="95250" bIns="47625" rtlCol="0">
            <a:noAutofit/>
          </a:bodyPr>
          <a:lstStyle/>
          <a:p>
            <a:pPr mar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dirty="0">
                <a:solidFill>
                  <a:schemeClr val="tx1"/>
                </a:solidFill>
                <a:latin typeface="Calibri" panose="020F0502020204030204"/>
              </a:defRPr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     Home page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2050</Words>
  <Application>WPS Presentation</Application>
  <PresentationFormat>On-Screen Show (4:3)</PresentationFormat>
  <Paragraphs>129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SimSun</vt:lpstr>
      <vt:lpstr>Wingdings</vt:lpstr>
      <vt:lpstr>Calibri</vt:lpstr>
      <vt:lpstr>Arial</vt:lpstr>
      <vt:lpstr>Times New Roman</vt:lpstr>
      <vt:lpstr>Wingdings</vt:lpstr>
      <vt:lpstr>Berlin Sans FB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bhartisharmabs8868</dc:creator>
  <cp:lastModifiedBy>DELL</cp:lastModifiedBy>
  <cp:revision>7</cp:revision>
  <dcterms:created xsi:type="dcterms:W3CDTF">2021-04-20T17:18:00Z</dcterms:created>
  <dcterms:modified xsi:type="dcterms:W3CDTF">2021-05-10T04:39:21Z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